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3" r:id="rId6"/>
    <p:sldId id="324" r:id="rId7"/>
    <p:sldId id="331" r:id="rId8"/>
    <p:sldId id="340" r:id="rId9"/>
    <p:sldId id="329" r:id="rId10"/>
    <p:sldId id="339" r:id="rId11"/>
    <p:sldId id="330" r:id="rId12"/>
    <p:sldId id="332" r:id="rId13"/>
    <p:sldId id="337" r:id="rId14"/>
    <p:sldId id="334" r:id="rId15"/>
    <p:sldId id="335" r:id="rId16"/>
    <p:sldId id="336" r:id="rId17"/>
    <p:sldId id="333" r:id="rId18"/>
    <p:sldId id="338" r:id="rId19"/>
    <p:sldId id="325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 userDrawn="1">
          <p15:clr>
            <a:srgbClr val="A4A3A4"/>
          </p15:clr>
        </p15:guide>
        <p15:guide id="2" pos="2275" userDrawn="1">
          <p15:clr>
            <a:srgbClr val="A4A3A4"/>
          </p15:clr>
        </p15:guide>
        <p15:guide id="3" pos="40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9" autoAdjust="0"/>
    <p:restoredTop sz="93725" autoAdjust="0"/>
  </p:normalViewPr>
  <p:slideViewPr>
    <p:cSldViewPr snapToGrid="0">
      <p:cViewPr varScale="1">
        <p:scale>
          <a:sx n="45" d="100"/>
          <a:sy n="45" d="100"/>
        </p:scale>
        <p:origin x="567" y="258"/>
      </p:cViewPr>
      <p:guideLst>
        <p:guide orient="horz" pos="2213"/>
        <p:guide pos="2275"/>
        <p:guide pos="40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Kraynak" userId="ec02ae69-73e6-4cb8-b7b2-1c86bca2ec8c" providerId="ADAL" clId="{51575D25-1508-4784-A174-669FD69E529E}"/>
    <pc:docChg chg="undo redo custSel addSld delSld modSld sldOrd modMainMaster">
      <pc:chgData name="Steve Kraynak" userId="ec02ae69-73e6-4cb8-b7b2-1c86bca2ec8c" providerId="ADAL" clId="{51575D25-1508-4784-A174-669FD69E529E}" dt="2024-05-14T21:46:04.684" v="5261" actId="1076"/>
      <pc:docMkLst>
        <pc:docMk/>
      </pc:docMkLst>
      <pc:sldChg chg="modSp mod">
        <pc:chgData name="Steve Kraynak" userId="ec02ae69-73e6-4cb8-b7b2-1c86bca2ec8c" providerId="ADAL" clId="{51575D25-1508-4784-A174-669FD69E529E}" dt="2024-05-10T19:37:26.798" v="4714" actId="242"/>
        <pc:sldMkLst>
          <pc:docMk/>
          <pc:sldMk cId="1642425379" sldId="25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566997565" sldId="26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151694508" sldId="26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460935096" sldId="27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477453048" sldId="28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216454182" sldId="28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952220199" sldId="28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563693612" sldId="299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393761637" sldId="305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2104782919" sldId="308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3751144348" sldId="310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738410202" sldId="311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11191872" sldId="312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1396116431" sldId="314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155930256" sldId="315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4187793287" sldId="318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3022020017" sldId="319"/>
        </pc:sldMkLst>
      </pc:sldChg>
      <pc:sldChg chg="del">
        <pc:chgData name="Steve Kraynak" userId="ec02ae69-73e6-4cb8-b7b2-1c86bca2ec8c" providerId="ADAL" clId="{51575D25-1508-4784-A174-669FD69E529E}" dt="2024-05-14T12:32:54.076" v="4892" actId="47"/>
        <pc:sldMkLst>
          <pc:docMk/>
          <pc:sldMk cId="2381101309" sldId="320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965473294" sldId="321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3970218212" sldId="322"/>
        </pc:sldMkLst>
      </pc:sldChg>
      <pc:sldChg chg="modSp mod">
        <pc:chgData name="Steve Kraynak" userId="ec02ae69-73e6-4cb8-b7b2-1c86bca2ec8c" providerId="ADAL" clId="{51575D25-1508-4784-A174-669FD69E529E}" dt="2024-05-14T21:36:23.149" v="5121" actId="14100"/>
        <pc:sldMkLst>
          <pc:docMk/>
          <pc:sldMk cId="201371546" sldId="323"/>
        </pc:sldMkLst>
      </pc:sldChg>
      <pc:sldChg chg="modSp mod">
        <pc:chgData name="Steve Kraynak" userId="ec02ae69-73e6-4cb8-b7b2-1c86bca2ec8c" providerId="ADAL" clId="{51575D25-1508-4784-A174-669FD69E529E}" dt="2024-05-14T21:36:53.055" v="5139" actId="20577"/>
        <pc:sldMkLst>
          <pc:docMk/>
          <pc:sldMk cId="1487276605" sldId="324"/>
        </pc:sldMkLst>
      </pc:sldChg>
      <pc:sldChg chg="del">
        <pc:chgData name="Steve Kraynak" userId="ec02ae69-73e6-4cb8-b7b2-1c86bca2ec8c" providerId="ADAL" clId="{51575D25-1508-4784-A174-669FD69E529E}" dt="2024-05-14T12:33:32.156" v="4893" actId="47"/>
        <pc:sldMkLst>
          <pc:docMk/>
          <pc:sldMk cId="4011409966" sldId="326"/>
        </pc:sldMkLst>
      </pc:sldChg>
      <pc:sldChg chg="del">
        <pc:chgData name="Steve Kraynak" userId="ec02ae69-73e6-4cb8-b7b2-1c86bca2ec8c" providerId="ADAL" clId="{51575D25-1508-4784-A174-669FD69E529E}" dt="2024-05-14T12:32:46.178" v="4891" actId="47"/>
        <pc:sldMkLst>
          <pc:docMk/>
          <pc:sldMk cId="830807384" sldId="327"/>
        </pc:sldMkLst>
      </pc:sldChg>
      <pc:sldChg chg="addSp delSp modSp new mod">
        <pc:chgData name="Steve Kraynak" userId="ec02ae69-73e6-4cb8-b7b2-1c86bca2ec8c" providerId="ADAL" clId="{51575D25-1508-4784-A174-669FD69E529E}" dt="2024-05-10T21:34:14.271" v="4890" actId="20577"/>
        <pc:sldMkLst>
          <pc:docMk/>
          <pc:sldMk cId="4054135511" sldId="329"/>
        </pc:sldMkLst>
      </pc:sldChg>
      <pc:sldChg chg="addSp delSp modSp new mod modTransition delAnim modAnim">
        <pc:chgData name="Steve Kraynak" userId="ec02ae69-73e6-4cb8-b7b2-1c86bca2ec8c" providerId="ADAL" clId="{51575D25-1508-4784-A174-669FD69E529E}" dt="2024-04-23T21:13:52.880" v="4688" actId="6549"/>
        <pc:sldMkLst>
          <pc:docMk/>
          <pc:sldMk cId="3249298814" sldId="330"/>
        </pc:sldMkLst>
      </pc:sldChg>
      <pc:sldChg chg="addSp delSp modSp new mod ord">
        <pc:chgData name="Steve Kraynak" userId="ec02ae69-73e6-4cb8-b7b2-1c86bca2ec8c" providerId="ADAL" clId="{51575D25-1508-4784-A174-669FD69E529E}" dt="2024-05-14T21:46:04.684" v="5261" actId="1076"/>
        <pc:sldMkLst>
          <pc:docMk/>
          <pc:sldMk cId="1157907521" sldId="331"/>
        </pc:sldMkLst>
      </pc:sldChg>
      <pc:sldChg chg="addSp delSp modSp add mod">
        <pc:chgData name="Steve Kraynak" userId="ec02ae69-73e6-4cb8-b7b2-1c86bca2ec8c" providerId="ADAL" clId="{51575D25-1508-4784-A174-669FD69E529E}" dt="2024-05-14T20:27:10.151" v="5119" actId="14100"/>
        <pc:sldMkLst>
          <pc:docMk/>
          <pc:sldMk cId="965919756" sldId="332"/>
        </pc:sldMkLst>
      </pc:sldChg>
      <pc:sldChg chg="addSp delSp modSp new mod">
        <pc:chgData name="Steve Kraynak" userId="ec02ae69-73e6-4cb8-b7b2-1c86bca2ec8c" providerId="ADAL" clId="{51575D25-1508-4784-A174-669FD69E529E}" dt="2024-04-23T20:56:31.314" v="4170" actId="20577"/>
        <pc:sldMkLst>
          <pc:docMk/>
          <pc:sldMk cId="978169859" sldId="333"/>
        </pc:sldMkLst>
      </pc:sldChg>
      <pc:sldChg chg="addSp delSp modSp new mod">
        <pc:chgData name="Steve Kraynak" userId="ec02ae69-73e6-4cb8-b7b2-1c86bca2ec8c" providerId="ADAL" clId="{51575D25-1508-4784-A174-669FD69E529E}" dt="2024-04-23T17:03:03.355" v="2326" actId="1440"/>
        <pc:sldMkLst>
          <pc:docMk/>
          <pc:sldMk cId="1735165035" sldId="334"/>
        </pc:sldMkLst>
      </pc:sldChg>
      <pc:sldChg chg="addSp delSp modSp add mod modAnim">
        <pc:chgData name="Steve Kraynak" userId="ec02ae69-73e6-4cb8-b7b2-1c86bca2ec8c" providerId="ADAL" clId="{51575D25-1508-4784-A174-669FD69E529E}" dt="2024-05-10T21:24:01.902" v="4865" actId="14100"/>
        <pc:sldMkLst>
          <pc:docMk/>
          <pc:sldMk cId="1384864899" sldId="335"/>
        </pc:sldMkLst>
      </pc:sldChg>
      <pc:sldChg chg="add">
        <pc:chgData name="Steve Kraynak" userId="ec02ae69-73e6-4cb8-b7b2-1c86bca2ec8c" providerId="ADAL" clId="{51575D25-1508-4784-A174-669FD69E529E}" dt="2024-04-23T19:58:09.284" v="3495" actId="2890"/>
        <pc:sldMkLst>
          <pc:docMk/>
          <pc:sldMk cId="2921491718" sldId="336"/>
        </pc:sldMkLst>
      </pc:sldChg>
      <pc:sldChg chg="addSp delSp modSp add mod">
        <pc:chgData name="Steve Kraynak" userId="ec02ae69-73e6-4cb8-b7b2-1c86bca2ec8c" providerId="ADAL" clId="{51575D25-1508-4784-A174-669FD69E529E}" dt="2024-04-23T21:02:49.381" v="4632" actId="20577"/>
        <pc:sldMkLst>
          <pc:docMk/>
          <pc:sldMk cId="65809267" sldId="337"/>
        </pc:sldMkLst>
      </pc:sldChg>
      <pc:sldChg chg="modSp add mod">
        <pc:chgData name="Steve Kraynak" userId="ec02ae69-73e6-4cb8-b7b2-1c86bca2ec8c" providerId="ADAL" clId="{51575D25-1508-4784-A174-669FD69E529E}" dt="2024-05-14T12:33:35.412" v="4895" actId="27636"/>
        <pc:sldMkLst>
          <pc:docMk/>
          <pc:sldMk cId="442631896" sldId="338"/>
        </pc:sldMkLst>
      </pc:sldChg>
      <pc:sldChg chg="addSp delSp modSp add mod modTransition delAnim modAnim">
        <pc:chgData name="Steve Kraynak" userId="ec02ae69-73e6-4cb8-b7b2-1c86bca2ec8c" providerId="ADAL" clId="{51575D25-1508-4784-A174-669FD69E529E}" dt="2024-05-14T19:14:40.264" v="5093" actId="14100"/>
        <pc:sldMkLst>
          <pc:docMk/>
          <pc:sldMk cId="77800301" sldId="339"/>
        </pc:sldMkLst>
      </pc:sldChg>
      <pc:sldChg chg="add">
        <pc:chgData name="Steve Kraynak" userId="ec02ae69-73e6-4cb8-b7b2-1c86bca2ec8c" providerId="ADAL" clId="{51575D25-1508-4784-A174-669FD69E529E}" dt="2024-05-14T21:41:15.661" v="5140" actId="2890"/>
        <pc:sldMkLst>
          <pc:docMk/>
          <pc:sldMk cId="4190060241" sldId="340"/>
        </pc:sldMkLst>
      </pc:sldChg>
      <pc:sldMasterChg chg="modSp mod">
        <pc:chgData name="Steve Kraynak" userId="ec02ae69-73e6-4cb8-b7b2-1c86bca2ec8c" providerId="ADAL" clId="{51575D25-1508-4784-A174-669FD69E529E}" dt="2024-04-22T16:58:25.040" v="577" actId="14100"/>
        <pc:sldMasterMkLst>
          <pc:docMk/>
          <pc:sldMasterMk cId="2464305198" sldId="2147483648"/>
        </pc:sldMasterMkLst>
      </pc:sldMasterChg>
    </pc:docChg>
  </pc:docChgLst>
  <pc:docChgLst>
    <pc:chgData name="Steve Kraynak" userId="ec02ae69-73e6-4cb8-b7b2-1c86bca2ec8c" providerId="ADAL" clId="{89BB6A33-128C-49CF-B954-E80C97618C2F}"/>
    <pc:docChg chg="modSld">
      <pc:chgData name="Steve Kraynak" userId="ec02ae69-73e6-4cb8-b7b2-1c86bca2ec8c" providerId="ADAL" clId="{89BB6A33-128C-49CF-B954-E80C97618C2F}" dt="2025-01-27T14:30:46.018" v="1" actId="20577"/>
      <pc:docMkLst>
        <pc:docMk/>
      </pc:docMkLst>
      <pc:sldChg chg="modSp mod">
        <pc:chgData name="Steve Kraynak" userId="ec02ae69-73e6-4cb8-b7b2-1c86bca2ec8c" providerId="ADAL" clId="{89BB6A33-128C-49CF-B954-E80C97618C2F}" dt="2025-01-27T14:30:11.346" v="0" actId="20577"/>
        <pc:sldMkLst>
          <pc:docMk/>
          <pc:sldMk cId="1642425379" sldId="256"/>
        </pc:sldMkLst>
        <pc:spChg chg="mod">
          <ac:chgData name="Steve Kraynak" userId="ec02ae69-73e6-4cb8-b7b2-1c86bca2ec8c" providerId="ADAL" clId="{89BB6A33-128C-49CF-B954-E80C97618C2F}" dt="2025-01-27T14:30:11.346" v="0" actId="20577"/>
          <ac:spMkLst>
            <pc:docMk/>
            <pc:sldMk cId="1642425379" sldId="256"/>
            <ac:spMk id="13" creationId="{A368FD5F-2F0D-9168-60C9-B68F5E49F186}"/>
          </ac:spMkLst>
        </pc:spChg>
      </pc:sldChg>
      <pc:sldChg chg="modSp mod">
        <pc:chgData name="Steve Kraynak" userId="ec02ae69-73e6-4cb8-b7b2-1c86bca2ec8c" providerId="ADAL" clId="{89BB6A33-128C-49CF-B954-E80C97618C2F}" dt="2025-01-27T14:30:46.018" v="1" actId="20577"/>
        <pc:sldMkLst>
          <pc:docMk/>
          <pc:sldMk cId="1487276605" sldId="324"/>
        </pc:sldMkLst>
        <pc:spChg chg="mod">
          <ac:chgData name="Steve Kraynak" userId="ec02ae69-73e6-4cb8-b7b2-1c86bca2ec8c" providerId="ADAL" clId="{89BB6A33-128C-49CF-B954-E80C97618C2F}" dt="2025-01-27T14:30:46.018" v="1" actId="20577"/>
          <ac:spMkLst>
            <pc:docMk/>
            <pc:sldMk cId="1487276605" sldId="324"/>
            <ac:spMk id="2" creationId="{92D9D781-8EE4-E991-ED42-0C2FB1C6FF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>
                <a:latin typeface="Aptos Display" panose="020B0004020202020204" pitchFamily="34" charset="0"/>
              </a:rPr>
              <a:t>3/14/2025</a:t>
            </a:fld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>
                <a:latin typeface="Aptos Display" panose="020B0004020202020204" pitchFamily="34" charset="0"/>
              </a:rPr>
              <a:t>‹#›</a:t>
            </a:fld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97E4A361-7934-4769-9B16-8A939698742C}" type="datetimeFigureOut">
              <a:rPr lang="en-US" smtClean="0"/>
              <a:pPr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 Display" panose="020B0004020202020204" pitchFamily="34" charset="0"/>
              </a:defRPr>
            </a:lvl1pPr>
          </a:lstStyle>
          <a:p>
            <a:fld id="{8D18E0B9-48E4-499D-93B2-B07D00395B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 Display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58E70-3935-4ADA-D10D-FF133A109198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6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7C73D-548C-8F62-5A69-1AE04371C5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479" y="707522"/>
            <a:ext cx="488183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5480" y="2070289"/>
            <a:ext cx="488183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35480" y="2436372"/>
            <a:ext cx="4881830" cy="37141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69352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3999" y="1941230"/>
            <a:ext cx="9826753" cy="2286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769352" cy="13716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48806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1E7BA3-7D69-E8B4-B7F0-BDCFCB5D27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461179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F72F76E-EB54-EAE6-D7AB-E68C4E23D7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1179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209635-8430-9540-D5E8-23E088B11D2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471174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4A8ED1E-BA7F-B3B2-97FB-F24694AE63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71174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5005466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  <p15:guide id="3" pos="226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6CBA2-70CD-F345-C392-4E912E96EB93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53548"/>
            <a:ext cx="511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800" y="1853548"/>
            <a:ext cx="511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1800" y="2505075"/>
            <a:ext cx="5112000" cy="32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ic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rgbClr val="007033"/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 w="9525">
            <a:solidFill>
              <a:srgbClr val="007033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rgbClr val="D3EE1D"/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rgbClr val="00703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02344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284936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284936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078256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rgbClr val="007033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377473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rgbClr val="007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784A8-AD16-CA14-5BBE-1EC117FFC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7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rgbClr val="007033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2705A47-30F2-2004-7EDA-22666AA465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99252" y="3191256"/>
            <a:ext cx="3200400" cy="2465883"/>
          </a:xfrm>
          <a:noFill/>
          <a:ln>
            <a:solidFill>
              <a:srgbClr val="007033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8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5450" y="2071688"/>
            <a:ext cx="51120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5450" y="2641555"/>
            <a:ext cx="5112000" cy="347472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A97D17-1833-6E6B-2C3F-03E05BF5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F7C5B8D-8515-EE1F-05BB-5D1F13CB2A5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179414"/>
            <a:ext cx="1554480" cy="561975"/>
          </a:xfrm>
          <a:solidFill>
            <a:srgbClr val="00703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 b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2983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77278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6759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0082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3944206"/>
            <a:ext cx="10332720" cy="0"/>
          </a:xfrm>
          <a:prstGeom prst="line">
            <a:avLst/>
          </a:prstGeom>
          <a:ln w="63500">
            <a:solidFill>
              <a:srgbClr val="007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2012844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597819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263671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636177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530" y="194980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4508" y="1957821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4801" y="195782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79622" y="1977870"/>
            <a:ext cx="2377440" cy="3814011"/>
          </a:xfrm>
          <a:prstGeom prst="rect">
            <a:avLst/>
          </a:prstGeom>
          <a:noFill/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7"/>
            <a:ext cx="5029200" cy="1461015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41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4786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52869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70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3618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banner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573DE-D8A7-96CD-992F-111A2CE5874B}"/>
              </a:ext>
            </a:extLst>
          </p:cNvPr>
          <p:cNvSpPr/>
          <p:nvPr userDrawn="1"/>
        </p:nvSpPr>
        <p:spPr>
          <a:xfrm>
            <a:off x="0" y="5943600"/>
            <a:ext cx="12191999" cy="914399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14235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38F642-EC3E-82F3-1A35-3980DA62D8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2" y="1693981"/>
            <a:ext cx="51120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26249-1AB6-D41E-1F0A-992080144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10515600" cy="40970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3981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BB51E-1E05-976D-8750-2C21695B10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1803" y="1693980"/>
            <a:ext cx="5112000" cy="4097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0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37" y="1062164"/>
            <a:ext cx="766306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737" y="2555875"/>
            <a:ext cx="7639251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544EBC-6BEF-66AF-7D3B-9BD1039FE462}"/>
              </a:ext>
            </a:extLst>
          </p:cNvPr>
          <p:cNvSpPr/>
          <p:nvPr userDrawn="1"/>
        </p:nvSpPr>
        <p:spPr>
          <a:xfrm>
            <a:off x="346424" y="2432355"/>
            <a:ext cx="2352465" cy="2352465"/>
          </a:xfrm>
          <a:prstGeom prst="ellipse">
            <a:avLst/>
          </a:prstGeom>
          <a:solidFill>
            <a:srgbClr val="D3EE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39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layou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8334" y="2555875"/>
            <a:ext cx="4981654" cy="31591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lnSpc>
                <a:spcPct val="100000"/>
              </a:lnSpc>
              <a:spcBef>
                <a:spcPts val="1200"/>
              </a:spcBef>
              <a:buNone/>
              <a:defRPr sz="11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754A4-5E3A-4861-8688-E15972DF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3051111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een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9801" y="635635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7DA34D-E068-C363-FAC9-0D06EBC1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E497E7-A90C-2E82-3F56-F9BAB9905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2268C-7542-8B32-6168-6EC1388DF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6178063"/>
            <a:ext cx="1764223" cy="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3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42B45A-B22E-E37A-8B86-96D1006F70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3513220"/>
            <a:ext cx="8682164" cy="1828799"/>
          </a:xfrm>
          <a:solidFill>
            <a:srgbClr val="007033">
              <a:alpha val="90000"/>
            </a:srgb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13">
            <a:extLst>
              <a:ext uri="{FF2B5EF4-FFF2-40B4-BE49-F238E27FC236}">
                <a16:creationId xmlns:a16="http://schemas.microsoft.com/office/drawing/2014/main" id="{BB5EBD7D-9F48-836E-73DA-0F62E52F39BC}"/>
              </a:ext>
            </a:extLst>
          </p:cNvPr>
          <p:cNvSpPr txBox="1">
            <a:spLocks/>
          </p:cNvSpPr>
          <p:nvPr userDrawn="1"/>
        </p:nvSpPr>
        <p:spPr>
          <a:xfrm>
            <a:off x="3048000" y="5342019"/>
            <a:ext cx="8682164" cy="216000"/>
          </a:xfrm>
          <a:prstGeom prst="rect">
            <a:avLst/>
          </a:prstGeom>
          <a:solidFill>
            <a:srgbClr val="D3EE1D"/>
          </a:solidFill>
          <a:ln w="12700">
            <a:noFill/>
          </a:ln>
        </p:spPr>
        <p:txBody>
          <a:bodyPr vert="horz" lIns="91440" tIns="3240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>
              <a:solidFill>
                <a:srgbClr val="007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79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95" r:id="rId3"/>
    <p:sldLayoutId id="2147483650" r:id="rId4"/>
    <p:sldLayoutId id="2147483694" r:id="rId5"/>
    <p:sldLayoutId id="2147483692" r:id="rId6"/>
    <p:sldLayoutId id="2147483690" r:id="rId7"/>
    <p:sldLayoutId id="2147483693" r:id="rId8"/>
    <p:sldLayoutId id="2147483688" r:id="rId9"/>
    <p:sldLayoutId id="2147483655" r:id="rId10"/>
    <p:sldLayoutId id="2147483671" r:id="rId11"/>
    <p:sldLayoutId id="2147483666" r:id="rId12"/>
    <p:sldLayoutId id="2147483683" r:id="rId13"/>
    <p:sldLayoutId id="2147483667" r:id="rId14"/>
    <p:sldLayoutId id="2147483673" r:id="rId15"/>
    <p:sldLayoutId id="2147483672" r:id="rId16"/>
    <p:sldLayoutId id="2147483669" r:id="rId17"/>
    <p:sldLayoutId id="2147483682" r:id="rId18"/>
    <p:sldLayoutId id="2147483663" r:id="rId19"/>
    <p:sldLayoutId id="2147483677" r:id="rId20"/>
    <p:sldLayoutId id="2147483653" r:id="rId21"/>
    <p:sldLayoutId id="2147483678" r:id="rId22"/>
    <p:sldLayoutId id="2147483654" r:id="rId23"/>
    <p:sldLayoutId id="2147483686" r:id="rId24"/>
    <p:sldLayoutId id="2147483676" r:id="rId25"/>
    <p:sldLayoutId id="2147483665" r:id="rId26"/>
    <p:sldLayoutId id="2147483656" r:id="rId27"/>
    <p:sldLayoutId id="2147483657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151" userDrawn="1">
          <p15:clr>
            <a:srgbClr val="F26B43"/>
          </p15:clr>
        </p15:guide>
        <p15:guide id="6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.kraynak@sumproduct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hyperlink" Target="http://www.sumproduct.com/" TargetMode="External"/><Relationship Id="rId4" Type="http://schemas.openxmlformats.org/officeDocument/2006/relationships/hyperlink" Target="mailto:liam.bastick@sumproduc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upport.microsoft.com/en-us/office/about-power-query-in-excel-7104fbee-9e62-4cb9-a02e-5bfb1a6c536a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oxofficemojo.com/chart/ww_top_lifetime_gross" TargetMode="External"/><Relationship Id="rId4" Type="http://schemas.openxmlformats.org/officeDocument/2006/relationships/hyperlink" Target="https://www.imdb.com/chart/to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learn.microsoft.com/en-us/power-query/dealing-with-erro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white hexagons&#10;&#10;Description automatically generated">
            <a:extLst>
              <a:ext uri="{FF2B5EF4-FFF2-40B4-BE49-F238E27FC236}">
                <a16:creationId xmlns:a16="http://schemas.microsoft.com/office/drawing/2014/main" id="{CD02E869-ADD4-E305-9C9D-820480BD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" b="2572"/>
          <a:stretch/>
        </p:blipFill>
        <p:spPr>
          <a:xfrm>
            <a:off x="450668" y="411481"/>
            <a:ext cx="11310696" cy="6035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DC9F7F-2167-0FC7-991B-552410533D6E}"/>
              </a:ext>
            </a:extLst>
          </p:cNvPr>
          <p:cNvSpPr/>
          <p:nvPr/>
        </p:nvSpPr>
        <p:spPr>
          <a:xfrm>
            <a:off x="2617364" y="1962163"/>
            <a:ext cx="9144000" cy="228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68FD5F-2F0D-9168-60C9-B68F5E49F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096" y="2182267"/>
            <a:ext cx="8820000" cy="114955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Clean and Prep: Power Query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4309D94-5B1E-091B-E924-2919929C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095" y="3429000"/>
            <a:ext cx="8820000" cy="68309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Steve Kraynak, Director, SumProduct US, LLC</a:t>
            </a:r>
          </a:p>
          <a:p>
            <a:r>
              <a:rPr lang="en-GB" dirty="0">
                <a:solidFill>
                  <a:schemeClr val="bg1"/>
                </a:solidFill>
              </a:rPr>
              <a:t>Microsoft MVP (Excel)</a:t>
            </a:r>
          </a:p>
        </p:txBody>
      </p:sp>
      <p:pic>
        <p:nvPicPr>
          <p:cNvPr id="6" name="Picture 5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34E32EED-BB7E-9EFC-A37F-6A55941A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64" y="5028443"/>
            <a:ext cx="2486439" cy="1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517"/>
            <a:ext cx="10515600" cy="1799302"/>
          </a:xfrm>
        </p:spPr>
        <p:txBody>
          <a:bodyPr>
            <a:normAutofit/>
          </a:bodyPr>
          <a:lstStyle/>
          <a:p>
            <a:r>
              <a:rPr lang="en-US" dirty="0"/>
              <a:t>Happens if a step refers to a column name that doesn’t exist</a:t>
            </a:r>
          </a:p>
          <a:p>
            <a:r>
              <a:rPr lang="en-US" dirty="0"/>
              <a:t>Commonly caused by inserting steps – ex. renaming a column, removing a column</a:t>
            </a:r>
          </a:p>
          <a:p>
            <a:r>
              <a:rPr lang="en-AU" dirty="0"/>
              <a:t>Click Go To Error or review previous steps to find where it starts</a:t>
            </a:r>
          </a:p>
          <a:p>
            <a:r>
              <a:rPr lang="en-AU" dirty="0"/>
              <a:t>Fix or remove name in later steps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 – column wasn’t found 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B6B86E-2861-FEB5-24C5-9C1955D794F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87373" y="3579725"/>
            <a:ext cx="9817253" cy="179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9549451" y="4177214"/>
            <a:ext cx="1455175" cy="502634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Data &gt; From Folder</a:t>
            </a:r>
          </a:p>
          <a:p>
            <a:r>
              <a:rPr lang="en-US" dirty="0"/>
              <a:t>Choose Combine</a:t>
            </a:r>
          </a:p>
          <a:p>
            <a:r>
              <a:rPr lang="en-US" dirty="0"/>
              <a:t>PQ lets you clean up</a:t>
            </a:r>
            <a:br>
              <a:rPr lang="en-US" dirty="0"/>
            </a:br>
            <a:r>
              <a:rPr lang="en-US" dirty="0"/>
              <a:t>one example file from </a:t>
            </a:r>
            <a:br>
              <a:rPr lang="en-US" dirty="0"/>
            </a:br>
            <a:r>
              <a:rPr lang="en-US" dirty="0"/>
              <a:t>the set, and apply to all</a:t>
            </a:r>
            <a:br>
              <a:rPr lang="en-US" dirty="0"/>
            </a:br>
            <a:r>
              <a:rPr lang="en-US" dirty="0"/>
              <a:t>the files.</a:t>
            </a:r>
          </a:p>
          <a:p>
            <a:r>
              <a:rPr lang="en-US" dirty="0"/>
              <a:t>Then it combines data</a:t>
            </a:r>
            <a:br>
              <a:rPr lang="en-US" dirty="0"/>
            </a:br>
            <a:r>
              <a:rPr lang="en-US" dirty="0"/>
              <a:t>from all the files into a </a:t>
            </a:r>
            <a:br>
              <a:rPr lang="en-US" dirty="0"/>
            </a:br>
            <a:r>
              <a:rPr lang="en-US" dirty="0"/>
              <a:t>single data set.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many files together!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2E6191-333A-D98A-86F2-2EC4BA04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59" y="2102177"/>
            <a:ext cx="5023944" cy="3425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2CF13-764A-E173-1C4C-6A84B3EE0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146655" y="1525511"/>
            <a:ext cx="2672068" cy="316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44A31-F5D0-0A62-1F33-E1DC1F757A7B}"/>
              </a:ext>
            </a:extLst>
          </p:cNvPr>
          <p:cNvCxnSpPr>
            <a:cxnSpLocks/>
          </p:cNvCxnSpPr>
          <p:nvPr/>
        </p:nvCxnSpPr>
        <p:spPr>
          <a:xfrm>
            <a:off x="6808664" y="3429000"/>
            <a:ext cx="2740689" cy="1491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6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11"/>
            <a:ext cx="10360630" cy="735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When you have values that say “</a:t>
            </a:r>
            <a:r>
              <a:rPr lang="en-US" dirty="0">
                <a:solidFill>
                  <a:schemeClr val="accent1"/>
                </a:solidFill>
              </a:rPr>
              <a:t>Table</a:t>
            </a:r>
            <a:r>
              <a:rPr lang="en-US" dirty="0"/>
              <a:t>”, expand it to reveal all the data.</a:t>
            </a:r>
          </a:p>
          <a:p>
            <a:pPr algn="ctr"/>
            <a:endParaRPr lang="en-AU" dirty="0"/>
          </a:p>
          <a:p>
            <a:pPr lvl="1" algn="ctr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data hiding?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0330CD3-F6FF-1F50-BD59-303D2B9F1D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65415" y="1821093"/>
            <a:ext cx="4092020" cy="3835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B4C42FE6-127C-E181-E805-A31E1B34D137}"/>
              </a:ext>
            </a:extLst>
          </p:cNvPr>
          <p:cNvSpPr/>
          <p:nvPr/>
        </p:nvSpPr>
        <p:spPr>
          <a:xfrm>
            <a:off x="4957435" y="1836446"/>
            <a:ext cx="568503" cy="23630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1E76F0-4179-13A7-BC55-D4E64A5DCC70}"/>
              </a:ext>
            </a:extLst>
          </p:cNvPr>
          <p:cNvCxnSpPr>
            <a:cxnSpLocks/>
          </p:cNvCxnSpPr>
          <p:nvPr/>
        </p:nvCxnSpPr>
        <p:spPr>
          <a:xfrm flipV="1">
            <a:off x="4097115" y="3514051"/>
            <a:ext cx="2096295" cy="16895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CAD6625-18C5-F478-066A-CEC1C34D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99" y="2808186"/>
            <a:ext cx="5342029" cy="171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8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DFA87-A83C-5F82-ECD4-C5EA8A8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5628588" cy="4097059"/>
          </a:xfrm>
        </p:spPr>
        <p:txBody>
          <a:bodyPr>
            <a:normAutofit/>
          </a:bodyPr>
          <a:lstStyle/>
          <a:p>
            <a:r>
              <a:rPr lang="en-US" dirty="0"/>
              <a:t>Filter the list to ensure only intended files to avoid unexpected results.</a:t>
            </a:r>
          </a:p>
          <a:p>
            <a:r>
              <a:rPr lang="en-US" dirty="0"/>
              <a:t>Pick a relevant sample file.</a:t>
            </a:r>
          </a:p>
          <a:p>
            <a:r>
              <a:rPr lang="en-US" dirty="0"/>
              <a:t>Don’t edit the “Transform File” function, edit “Transform Sample File” instead.</a:t>
            </a:r>
          </a:p>
          <a:p>
            <a:r>
              <a:rPr lang="en-US" dirty="0"/>
              <a:t>You can use PQ to get information about the files, rather than data from inside the files, if needed.</a:t>
            </a:r>
          </a:p>
          <a:p>
            <a:pPr lvl="1"/>
            <a:r>
              <a:rPr lang="en-AU" dirty="0"/>
              <a:t>Ex. How many files match my criteria?</a:t>
            </a:r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8E280-69FB-3ADF-8E9B-24A3ECD2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getting data From Folder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8C71-9F77-DC12-D02D-C4EFA55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079E-28B3-D6E6-4FA5-6E665471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A5DDBC5-B1B2-5D83-0AC2-A55BBBF3FB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287702" y="2661732"/>
            <a:ext cx="4391638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49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23B44-364D-84CD-C9CA-4529EAD5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pre-aggregated or arranged so that it’s not flexible in a PivotTable</a:t>
            </a:r>
          </a:p>
          <a:p>
            <a:r>
              <a:rPr lang="en-US" dirty="0"/>
              <a:t>Look for:</a:t>
            </a:r>
            <a:endParaRPr lang="en-AU" dirty="0"/>
          </a:p>
          <a:p>
            <a:pPr lvl="1"/>
            <a:r>
              <a:rPr lang="en-AU" dirty="0"/>
              <a:t>Column headings that are values, such as month names, region names, group names.</a:t>
            </a:r>
          </a:p>
          <a:p>
            <a:pPr lvl="1"/>
            <a:r>
              <a:rPr lang="en-AU" dirty="0"/>
              <a:t>Multiple row headers</a:t>
            </a:r>
          </a:p>
          <a:p>
            <a:pPr lvl="1"/>
            <a:r>
              <a:rPr lang="en-AU" dirty="0"/>
              <a:t>Outline format (empty cells)</a:t>
            </a:r>
          </a:p>
          <a:p>
            <a:r>
              <a:rPr lang="en-AU" dirty="0"/>
              <a:t>Unpivot lets you transform it to tabular format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DEDF2-F341-6CF3-100D-317B9B7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Unsummarizing</a:t>
            </a:r>
            <a:r>
              <a:rPr lang="en-US" dirty="0"/>
              <a:t>” with Unpivot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DE74-F16F-1572-5D69-B0F2CEC5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81B6-73D7-EC0A-BF2B-5690B59A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3182DA-533C-A01F-81E2-0ABB1250785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78264" y="1573325"/>
            <a:ext cx="4639322" cy="3905795"/>
          </a:xfrm>
        </p:spPr>
      </p:pic>
    </p:spTree>
    <p:extLst>
      <p:ext uri="{BB962C8B-B14F-4D97-AF65-F5344CB8AC3E}">
        <p14:creationId xmlns:p14="http://schemas.microsoft.com/office/powerpoint/2010/main" val="97816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C1E593-38F3-A726-F6D7-114FC031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5"/>
            <a:ext cx="2567268" cy="4672455"/>
          </a:xfrm>
        </p:spPr>
        <p:txBody>
          <a:bodyPr/>
          <a:lstStyle/>
          <a:p>
            <a:r>
              <a:rPr lang="en-US" dirty="0"/>
              <a:t>Go to File &gt; New</a:t>
            </a:r>
          </a:p>
          <a:p>
            <a:r>
              <a:rPr lang="en-US" dirty="0"/>
              <a:t>Search for “tutorial”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71AE8-DDBF-289E-8F08-434CD888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right in Excel!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B5101-424B-49D1-33AE-6433BA9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Subtotals, Filters, PivotTables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02D37-E432-C9DD-21F6-C5E52B3C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Content Placeholder 13" descr="Screen shot of the File, New pane in Excel with search for &quot;tutorial&quot; and thumbnail images showing various tutorial templates that can be opened in Excel.">
            <a:extLst>
              <a:ext uri="{FF2B5EF4-FFF2-40B4-BE49-F238E27FC236}">
                <a16:creationId xmlns:a16="http://schemas.microsoft.com/office/drawing/2014/main" id="{E2F3D2D5-1F1A-6A01-5467-1AE97ACAA1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581400" y="1112837"/>
            <a:ext cx="7334250" cy="542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63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5BD1A-520A-9DBF-E37A-447640C1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12561-A56B-F5C6-919F-15F28188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A5394-E2C2-2034-53B0-388228F1B0A3}"/>
              </a:ext>
            </a:extLst>
          </p:cNvPr>
          <p:cNvSpPr txBox="1">
            <a:spLocks/>
          </p:cNvSpPr>
          <p:nvPr/>
        </p:nvSpPr>
        <p:spPr>
          <a:xfrm>
            <a:off x="1426918" y="420791"/>
            <a:ext cx="6583608" cy="8672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+mj-lt"/>
              </a:rPr>
              <a:t>SumProduct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E1DEB-9D6A-B3E7-ECEB-61056AB6CA2C}"/>
              </a:ext>
            </a:extLst>
          </p:cNvPr>
          <p:cNvSpPr txBox="1">
            <a:spLocks/>
          </p:cNvSpPr>
          <p:nvPr/>
        </p:nvSpPr>
        <p:spPr>
          <a:xfrm>
            <a:off x="2866280" y="2949024"/>
            <a:ext cx="2293928" cy="27757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Modeling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Planning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Strategy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EA269-AFF0-B959-CC26-F2CA5A52D755}"/>
              </a:ext>
            </a:extLst>
          </p:cNvPr>
          <p:cNvSpPr txBox="1">
            <a:spLocks/>
          </p:cNvSpPr>
          <p:nvPr/>
        </p:nvSpPr>
        <p:spPr>
          <a:xfrm>
            <a:off x="1426917" y="1288018"/>
            <a:ext cx="8055749" cy="13959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We are experts in Excel, Power BI, Power Automate, Financial &amp; Strategic Data Modelling, Model Auditing, Planning &amp; Strategy and Training.</a:t>
            </a:r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C4F2ABE7-77BE-BC61-3B1F-4D88E038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364" y="2812889"/>
            <a:ext cx="582930" cy="582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23C2FE-CEF7-F035-1442-FFCE8A7EA81A}"/>
              </a:ext>
            </a:extLst>
          </p:cNvPr>
          <p:cNvGrpSpPr/>
          <p:nvPr/>
        </p:nvGrpSpPr>
        <p:grpSpPr>
          <a:xfrm>
            <a:off x="2220752" y="3574359"/>
            <a:ext cx="566153" cy="539517"/>
            <a:chOff x="7518464" y="5630493"/>
            <a:chExt cx="1060387" cy="1010499"/>
          </a:xfrm>
        </p:grpSpPr>
        <p:pic>
          <p:nvPicPr>
            <p:cNvPr id="9" name="Graphic 8" descr="Single gear outline">
              <a:extLst>
                <a:ext uri="{FF2B5EF4-FFF2-40B4-BE49-F238E27FC236}">
                  <a16:creationId xmlns:a16="http://schemas.microsoft.com/office/drawing/2014/main" id="{125C02EC-2EF1-3319-1D2C-712A636F6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" t="-10509" r="-15965"/>
            <a:stretch/>
          </p:blipFill>
          <p:spPr>
            <a:xfrm>
              <a:off x="7518464" y="5630493"/>
              <a:ext cx="1060387" cy="1010499"/>
            </a:xfrm>
            <a:prstGeom prst="rtTriangle">
              <a:avLst/>
            </a:prstGeom>
          </p:spPr>
        </p:pic>
        <p:pic>
          <p:nvPicPr>
            <p:cNvPr id="10" name="Graphic 9" descr="Wrench outline">
              <a:extLst>
                <a:ext uri="{FF2B5EF4-FFF2-40B4-BE49-F238E27FC236}">
                  <a16:creationId xmlns:a16="http://schemas.microsoft.com/office/drawing/2014/main" id="{87726760-657C-00F1-70CC-EB6BB5C1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809956" y="5724066"/>
              <a:ext cx="640080" cy="6400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03949-1F00-E239-1B71-469E651D2B41}"/>
              </a:ext>
            </a:extLst>
          </p:cNvPr>
          <p:cNvGrpSpPr/>
          <p:nvPr/>
        </p:nvGrpSpPr>
        <p:grpSpPr>
          <a:xfrm>
            <a:off x="2276144" y="4389639"/>
            <a:ext cx="455371" cy="478092"/>
            <a:chOff x="5291087" y="3256059"/>
            <a:chExt cx="988331" cy="1037645"/>
          </a:xfrm>
        </p:grpSpPr>
        <p:pic>
          <p:nvPicPr>
            <p:cNvPr id="12" name="Graphic 11" descr="Easel outline">
              <a:extLst>
                <a:ext uri="{FF2B5EF4-FFF2-40B4-BE49-F238E27FC236}">
                  <a16:creationId xmlns:a16="http://schemas.microsoft.com/office/drawing/2014/main" id="{CA78D88C-B702-2817-C9E6-C339D912B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1453" t="16049" r="22751" b="25371"/>
            <a:stretch/>
          </p:blipFill>
          <p:spPr>
            <a:xfrm>
              <a:off x="5291087" y="3256059"/>
              <a:ext cx="988331" cy="1037645"/>
            </a:xfrm>
            <a:prstGeom prst="rect">
              <a:avLst/>
            </a:prstGeom>
          </p:spPr>
        </p:pic>
        <p:pic>
          <p:nvPicPr>
            <p:cNvPr id="13" name="Graphic 12" descr="Playbook outline">
              <a:extLst>
                <a:ext uri="{FF2B5EF4-FFF2-40B4-BE49-F238E27FC236}">
                  <a16:creationId xmlns:a16="http://schemas.microsoft.com/office/drawing/2014/main" id="{4DDAE854-ED6B-EE9C-5661-2B61C670D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445" t="20665" r="22114" b="20639"/>
            <a:stretch/>
          </p:blipFill>
          <p:spPr>
            <a:xfrm>
              <a:off x="5570702" y="3461849"/>
              <a:ext cx="452087" cy="536713"/>
            </a:xfrm>
            <a:prstGeom prst="rect">
              <a:avLst/>
            </a:prstGeom>
          </p:spPr>
        </p:pic>
      </p:grpSp>
      <p:pic>
        <p:nvPicPr>
          <p:cNvPr id="14" name="Graphic 13" descr="Clipboard Checked outline">
            <a:extLst>
              <a:ext uri="{FF2B5EF4-FFF2-40B4-BE49-F238E27FC236}">
                <a16:creationId xmlns:a16="http://schemas.microsoft.com/office/drawing/2014/main" id="{47A67980-6C08-A097-57E5-39687A879F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4069" y="5185278"/>
            <a:ext cx="539517" cy="539517"/>
          </a:xfrm>
          <a:prstGeom prst="rect">
            <a:avLst/>
          </a:prstGeom>
        </p:spPr>
      </p:pic>
      <p:pic>
        <p:nvPicPr>
          <p:cNvPr id="15" name="Picture 8" descr="SumProduct Logo">
            <a:extLst>
              <a:ext uri="{FF2B5EF4-FFF2-40B4-BE49-F238E27FC236}">
                <a16:creationId xmlns:a16="http://schemas.microsoft.com/office/drawing/2014/main" id="{9DF4DCFB-DC5C-180F-20A9-F4B3027D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6142195" y="3644176"/>
            <a:ext cx="3829053" cy="1265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2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white hexagons&#10;&#10;Description automatically generated">
            <a:extLst>
              <a:ext uri="{FF2B5EF4-FFF2-40B4-BE49-F238E27FC236}">
                <a16:creationId xmlns:a16="http://schemas.microsoft.com/office/drawing/2014/main" id="{9E3F0985-6874-1A86-8FCB-DE9B75A4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66" b="23777"/>
          <a:stretch/>
        </p:blipFill>
        <p:spPr>
          <a:xfrm>
            <a:off x="450668" y="465042"/>
            <a:ext cx="11310696" cy="275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0103"/>
            <a:ext cx="3586843" cy="1371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3193" y="4561187"/>
            <a:ext cx="3375372" cy="1463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</a:rPr>
              <a:t>Steve Kraynak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Director, US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1 </a:t>
            </a:r>
            <a:r>
              <a:rPr lang="en-AU" dirty="0"/>
              <a:t>215 692 4033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3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steve.kraynak@sumproduct.com</a:t>
            </a:r>
            <a:endParaRPr lang="en-US" b="1" dirty="0">
              <a:solidFill>
                <a:srgbClr val="007033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z="1000"/>
              <a:t>www.sumproduct.com</a:t>
            </a:r>
            <a:endParaRPr lang="en-US" sz="1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z="1000" smtClean="0"/>
              <a:pPr/>
              <a:t>17</a:t>
            </a:fld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94986-C399-828D-EDCD-F0F3F3FF1408}"/>
              </a:ext>
            </a:extLst>
          </p:cNvPr>
          <p:cNvSpPr/>
          <p:nvPr/>
        </p:nvSpPr>
        <p:spPr>
          <a:xfrm>
            <a:off x="450668" y="3204233"/>
            <a:ext cx="11310696" cy="216000"/>
          </a:xfrm>
          <a:prstGeom prst="rect">
            <a:avLst/>
          </a:prstGeom>
          <a:solidFill>
            <a:srgbClr val="007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8EB78B-2399-10DB-B786-6EF54B4EA802}"/>
              </a:ext>
            </a:extLst>
          </p:cNvPr>
          <p:cNvSpPr txBox="1">
            <a:spLocks/>
          </p:cNvSpPr>
          <p:nvPr/>
        </p:nvSpPr>
        <p:spPr>
          <a:xfrm>
            <a:off x="8513276" y="4561187"/>
            <a:ext cx="3132277" cy="14630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Liam </a:t>
            </a:r>
            <a:r>
              <a:rPr lang="en-US" b="1" dirty="0" err="1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Bastick</a:t>
            </a:r>
            <a:endParaRPr lang="en-US" b="1" dirty="0">
              <a:solidFill>
                <a:schemeClr val="tx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Director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+61 </a:t>
            </a:r>
            <a:r>
              <a:rPr lang="en-AU" sz="1600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421 610 852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33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liam.bastick@sumproduct.com</a:t>
            </a:r>
            <a:endParaRPr lang="en-US" b="1" dirty="0">
              <a:solidFill>
                <a:srgbClr val="007033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B3D81C-2231-BE13-56D9-50D58C0221BB}"/>
              </a:ext>
            </a:extLst>
          </p:cNvPr>
          <p:cNvSpPr txBox="1">
            <a:spLocks/>
          </p:cNvSpPr>
          <p:nvPr/>
        </p:nvSpPr>
        <p:spPr>
          <a:xfrm>
            <a:off x="4863194" y="4068093"/>
            <a:ext cx="6782360" cy="3931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9797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more information, please do not hesitate to contact us.</a:t>
            </a:r>
            <a:endParaRPr lang="en-US" dirty="0">
              <a:solidFill>
                <a:schemeClr val="tx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7F6B6-0A4E-B711-C178-20740D3A4116}"/>
              </a:ext>
            </a:extLst>
          </p:cNvPr>
          <p:cNvSpPr txBox="1"/>
          <p:nvPr/>
        </p:nvSpPr>
        <p:spPr>
          <a:xfrm>
            <a:off x="884304" y="5213149"/>
            <a:ext cx="2506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1"/>
                </a:solidFill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www.sumproduct.com</a:t>
            </a:r>
            <a:endParaRPr lang="en-US" sz="1600" b="1" dirty="0">
              <a:solidFill>
                <a:schemeClr val="accent1"/>
              </a:solidFill>
              <a:latin typeface="Aptos Display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4F59CE9-3E3E-48E3-CBD3-E78531D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275" y="671480"/>
            <a:ext cx="3076881" cy="12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4E2F2-0C84-3176-A7F6-04F5F0ED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47" y="434635"/>
            <a:ext cx="5395717" cy="1325563"/>
          </a:xfrm>
        </p:spPr>
        <p:txBody>
          <a:bodyPr/>
          <a:lstStyle/>
          <a:p>
            <a:r>
              <a:rPr lang="en-US" dirty="0"/>
              <a:t>About me</a:t>
            </a:r>
            <a:endParaRPr lang="en-AU" dirty="0"/>
          </a:p>
        </p:txBody>
      </p:sp>
      <p:pic>
        <p:nvPicPr>
          <p:cNvPr id="7" name="Content Placeholder 6" descr="A person in a blue shirt&#10;&#10;Description automatically generated">
            <a:extLst>
              <a:ext uri="{FF2B5EF4-FFF2-40B4-BE49-F238E27FC236}">
                <a16:creationId xmlns:a16="http://schemas.microsoft.com/office/drawing/2014/main" id="{9D49E45D-6A0A-27B9-E182-BE10DA10E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846" b="3846"/>
          <a:stretch/>
        </p:blipFill>
        <p:spPr>
          <a:xfrm>
            <a:off x="862012" y="1849437"/>
            <a:ext cx="3422387" cy="3159126"/>
          </a:xfrm>
          <a:ln>
            <a:solidFill>
              <a:schemeClr val="accent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593DFB-28D8-E9A0-4A7B-A219B59A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047" y="1928346"/>
            <a:ext cx="6124941" cy="3985706"/>
          </a:xfrm>
        </p:spPr>
        <p:txBody>
          <a:bodyPr wrap="square">
            <a:spAutoFit/>
          </a:bodyPr>
          <a:lstStyle/>
          <a:p>
            <a:r>
              <a:rPr lang="en-US" dirty="0"/>
              <a:t>Director - SumProduct US, LLC (find us at SumProduct.com)</a:t>
            </a:r>
          </a:p>
          <a:p>
            <a:r>
              <a:rPr lang="en-US" dirty="0"/>
              <a:t>Microsoft MVP (M365, Excel)</a:t>
            </a:r>
          </a:p>
          <a:p>
            <a:r>
              <a:rPr lang="en-US" dirty="0"/>
              <a:t>12 years as Product Manager for Excel at Microsoft: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New functions: TEXTJOIN, IFS, MAXIFS/MINIFS, others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Excel for Mac and iPad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Ease of use: customer-requested improvements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Accessibility and STEM Education</a:t>
            </a:r>
          </a:p>
          <a:p>
            <a:pPr marL="403225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Enterprise Spreadsheet Management</a:t>
            </a:r>
          </a:p>
          <a:p>
            <a:r>
              <a:rPr lang="en-US" dirty="0"/>
              <a:t>Technical Lead at a software company acquired by Microsoft</a:t>
            </a:r>
          </a:p>
          <a:p>
            <a:r>
              <a:rPr lang="en-US" dirty="0"/>
              <a:t>10+ years in Vaccine Manufacturing</a:t>
            </a:r>
          </a:p>
          <a:p>
            <a:r>
              <a:rPr lang="en-US" dirty="0"/>
              <a:t>Father of 4 including triplets!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1D8C1-A406-37A0-40B9-F502AE07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C814-2EB5-04F0-3460-796BBC3D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pic>
        <p:nvPicPr>
          <p:cNvPr id="6" name="Picture 5" descr="MVP Microsoft Most Valuable Professional">
            <a:extLst>
              <a:ext uri="{FF2B5EF4-FFF2-40B4-BE49-F238E27FC236}">
                <a16:creationId xmlns:a16="http://schemas.microsoft.com/office/drawing/2014/main" id="{0B3177F6-68E5-42CE-FBCE-8EAA9680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48" y="5676359"/>
            <a:ext cx="2292101" cy="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9D781-8EE4-E991-ED42-0C2FB1C6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basics of Power Query and the editor</a:t>
            </a:r>
          </a:p>
          <a:p>
            <a:pPr lvl="1"/>
            <a:r>
              <a:rPr lang="en-US" dirty="0"/>
              <a:t>Naming queries and steps in a query</a:t>
            </a:r>
          </a:p>
          <a:p>
            <a:pPr lvl="1"/>
            <a:r>
              <a:rPr lang="en-US" dirty="0"/>
              <a:t>Data profiler near column headings</a:t>
            </a:r>
          </a:p>
          <a:p>
            <a:pPr lvl="1"/>
            <a:r>
              <a:rPr lang="en-US" dirty="0"/>
              <a:t>Recognizing data types</a:t>
            </a:r>
          </a:p>
          <a:p>
            <a:r>
              <a:rPr lang="en-US" dirty="0"/>
              <a:t>Learn common data cleanup and manipulation tasks</a:t>
            </a:r>
          </a:p>
          <a:p>
            <a:r>
              <a:rPr lang="en-US" dirty="0"/>
              <a:t>Merge queries so you no longer need lookup formulas</a:t>
            </a:r>
          </a:p>
          <a:p>
            <a:r>
              <a:rPr lang="en-US" dirty="0"/>
              <a:t>Import data from text files in a folder</a:t>
            </a:r>
            <a:endParaRPr lang="en-AU" dirty="0"/>
          </a:p>
          <a:p>
            <a:r>
              <a:rPr lang="en-US" dirty="0"/>
              <a:t>Control loading of query data</a:t>
            </a:r>
          </a:p>
          <a:p>
            <a:r>
              <a:rPr lang="en-US" dirty="0"/>
              <a:t>Know how to organize, rename, and copy to other workbooks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59E4BA-B61C-9D68-75C4-65E4009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59E61-A877-BE2A-42F2-FF2AADFA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D5B38-8CF8-2B94-B57B-BD6C8E43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7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11087892" cy="217181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Four phases of getting data: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  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Connect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Make connections to data in the cloud, on a service, or locally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Transform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Shape data to meet your needs, while the original source remains unchanged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Combine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Integrate data from multiple sources to get a unique view into the data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Load</a:t>
            </a:r>
            <a:r>
              <a:rPr lang="en-US" altLang="en-US" sz="1600" dirty="0">
                <a:solidFill>
                  <a:srgbClr val="1E1E1E"/>
                </a:solidFill>
                <a:cs typeface="Segoe UI" panose="020B0502040204020203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cs typeface="Segoe UI" panose="020B0502040204020203" pitchFamily="34" charset="0"/>
              </a:rPr>
              <a:t>Complete your query and load it into a worksheet or Data Model and periodically refresh it.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63636"/>
              </a:solidFill>
              <a:effectLst/>
              <a:cs typeface="Segoe UI" panose="020B0502040204020203" pitchFamily="34" charset="0"/>
            </a:endParaRPr>
          </a:p>
          <a:p>
            <a:pPr marL="574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AU" sz="1200" dirty="0"/>
              <a:t>Source: </a:t>
            </a:r>
            <a:r>
              <a:rPr lang="en-AU" sz="1200" dirty="0">
                <a:hlinkClick r:id="rId2"/>
              </a:rPr>
              <a:t>https://support.microsoft.com/en-us/office/about-power-query-in-excel-7104fbee-9e62-4cb9-a02e-5bfb1a6c536a</a:t>
            </a:r>
            <a:r>
              <a:rPr lang="en-AU" sz="1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overview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179B6F3-4B5A-1E2C-3D4F-404BD198A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2199"/>
            <a:ext cx="192364" cy="661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0" rIns="0" bIns="1904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Power Query common steps">
            <a:extLst>
              <a:ext uri="{FF2B5EF4-FFF2-40B4-BE49-F238E27FC236}">
                <a16:creationId xmlns:a16="http://schemas.microsoft.com/office/drawing/2014/main" id="{26030CF0-2D8A-0187-BD64-7641E99BEDA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86" y="3429000"/>
            <a:ext cx="8967756" cy="21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0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BBD4-4412-FD6A-5D35-A7CC9DA6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38" y="1187778"/>
            <a:ext cx="3207132" cy="25520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Shortcuts: </a:t>
            </a:r>
          </a:p>
          <a:p>
            <a:r>
              <a:rPr lang="en-US" dirty="0"/>
              <a:t>Alt+F12 to open the editor</a:t>
            </a:r>
          </a:p>
          <a:p>
            <a:r>
              <a:rPr lang="en-US" dirty="0"/>
              <a:t>Zoom in: </a:t>
            </a:r>
            <a:r>
              <a:rPr lang="en-US" dirty="0" err="1"/>
              <a:t>Ctrl+Shift</a:t>
            </a:r>
            <a:r>
              <a:rPr lang="en-US" dirty="0"/>
              <a:t>+ ‘+’</a:t>
            </a:r>
          </a:p>
          <a:p>
            <a:r>
              <a:rPr lang="en-US" dirty="0"/>
              <a:t>Zoom out: </a:t>
            </a:r>
            <a:r>
              <a:rPr lang="en-US" dirty="0" err="1"/>
              <a:t>Ctrl+Shift</a:t>
            </a:r>
            <a:r>
              <a:rPr lang="en-US" dirty="0"/>
              <a:t>+ ‘-’</a:t>
            </a:r>
          </a:p>
          <a:p>
            <a:r>
              <a:rPr lang="en-US" dirty="0"/>
              <a:t>Reset zoom: Ctrl+0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BFA13-8EB5-70CB-BB0C-FD73C1A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editor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9C84-DDBA-754E-C84A-53D283F2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820EF-46F6-5DB7-28F3-749D7E69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20EC81-2D50-B7BD-68D1-345CB0DF6CB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770770" y="1187777"/>
            <a:ext cx="8042527" cy="416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06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C98594-1828-8C7E-D970-83179B8D3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664"/>
            <a:ext cx="5111750" cy="361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the movies!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BEE9BD-A565-DBF3-CAAD-5707B31C7D4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42050" y="1932334"/>
            <a:ext cx="5111750" cy="3620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E7BFF-545A-C960-35DC-D06B95BBFEB2}"/>
              </a:ext>
            </a:extLst>
          </p:cNvPr>
          <p:cNvSpPr txBox="1"/>
          <p:nvPr/>
        </p:nvSpPr>
        <p:spPr>
          <a:xfrm>
            <a:off x="838200" y="1148690"/>
            <a:ext cx="10515600" cy="735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Viewer Ratings vs Ticket Sales</a:t>
            </a:r>
          </a:p>
          <a:p>
            <a:pPr algn="ctr"/>
            <a:endParaRPr lang="en-AU" sz="1050" dirty="0">
              <a:hlinkClick r:id="rId4"/>
            </a:endParaRPr>
          </a:p>
          <a:p>
            <a:pPr algn="ctr"/>
            <a:r>
              <a:rPr lang="en-AU" sz="1050" dirty="0">
                <a:hlinkClick r:id="rId4"/>
              </a:rPr>
              <a:t>https://www.imdb.com/chart/top/</a:t>
            </a:r>
            <a:r>
              <a:rPr lang="en-AU" sz="1050" dirty="0"/>
              <a:t>  				</a:t>
            </a:r>
            <a:r>
              <a:rPr lang="en-AU" sz="1050" dirty="0">
                <a:hlinkClick r:id="rId5"/>
              </a:rPr>
              <a:t>https://www.boxofficemojo.com/chart/ww_top_lifetime_gross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1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DFE03-34D9-D170-85CC-0A8F7A4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Web – data preview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BE-707B-BEA0-3D61-B7A4610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D738-D1E6-5210-7FD0-1424A49D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AA423AD-A116-B85D-7D19-A2622C94A6E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21065" y="2731736"/>
            <a:ext cx="6586664" cy="3406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7463CEBF-3BE5-17AA-08B1-0D017617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178" y="1101012"/>
            <a:ext cx="3302657" cy="409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079A3E-BC54-409A-AFA0-F3472729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621" y="1240434"/>
            <a:ext cx="4019164" cy="1272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F55F92-DFF7-E8F4-91C4-9E450769BD71}"/>
              </a:ext>
            </a:extLst>
          </p:cNvPr>
          <p:cNvCxnSpPr>
            <a:cxnSpLocks/>
          </p:cNvCxnSpPr>
          <p:nvPr/>
        </p:nvCxnSpPr>
        <p:spPr>
          <a:xfrm flipV="1">
            <a:off x="3397718" y="2425566"/>
            <a:ext cx="875899" cy="15304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720CC4-A90F-2343-E1C2-BA87397D8FA7}"/>
              </a:ext>
            </a:extLst>
          </p:cNvPr>
          <p:cNvCxnSpPr>
            <a:cxnSpLocks/>
          </p:cNvCxnSpPr>
          <p:nvPr/>
        </p:nvCxnSpPr>
        <p:spPr>
          <a:xfrm>
            <a:off x="7218947" y="2348564"/>
            <a:ext cx="423512" cy="471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1"/>
    </mc:Choice>
    <mc:Fallback xmlns="">
      <p:transition spd="slow" advTm="223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765"/>
            <a:ext cx="5986807" cy="4537275"/>
          </a:xfrm>
        </p:spPr>
        <p:txBody>
          <a:bodyPr>
            <a:normAutofit/>
          </a:bodyPr>
          <a:lstStyle/>
          <a:p>
            <a:r>
              <a:rPr lang="en-US" dirty="0"/>
              <a:t>Note: the profile only looks at the top 1000 rows. Click status bar to use all rows.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for 0% errors</a:t>
            </a:r>
          </a:p>
          <a:p>
            <a:r>
              <a:rPr lang="en-US" dirty="0"/>
              <a:t>If there are errors, choose Keep Errors for that column.</a:t>
            </a:r>
          </a:p>
          <a:p>
            <a:r>
              <a:rPr lang="en-US" dirty="0"/>
              <a:t>Click on an error to drill into detail.</a:t>
            </a:r>
          </a:p>
          <a:p>
            <a:r>
              <a:rPr lang="en-US" dirty="0"/>
              <a:t>Inspect the results and then go back to previous step to make corrections.</a:t>
            </a:r>
          </a:p>
          <a:p>
            <a:r>
              <a:rPr lang="en-US" dirty="0"/>
              <a:t>More about </a:t>
            </a:r>
            <a:r>
              <a:rPr lang="en-GB" dirty="0">
                <a:hlinkClick r:id="rId2"/>
              </a:rPr>
              <a:t>Dealing with errors - Power Query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Quality - Find and fix errors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841BF9-7599-79C6-0B2F-75E74D44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2" b="30351"/>
          <a:stretch/>
        </p:blipFill>
        <p:spPr>
          <a:xfrm>
            <a:off x="1900748" y="1963944"/>
            <a:ext cx="3556842" cy="966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F72605D-AA21-661F-EA9D-F3E44EF0E35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621526" y="2078762"/>
            <a:ext cx="3906078" cy="3506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2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9"/>
    </mc:Choice>
    <mc:Fallback xmlns="">
      <p:transition spd="slow" advTm="118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63228-706A-03D7-BB14-FED3EB0F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81"/>
            <a:ext cx="4603354" cy="4097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at Distinct vs. Unique values and think whether it makes sense to you.</a:t>
            </a:r>
          </a:p>
          <a:p>
            <a:r>
              <a:rPr lang="en-US" dirty="0"/>
              <a:t>Distinct: number of different values</a:t>
            </a:r>
          </a:p>
          <a:p>
            <a:r>
              <a:rPr lang="en-US" dirty="0"/>
              <a:t>Unique: number of values that occur only once</a:t>
            </a:r>
          </a:p>
          <a:p>
            <a:r>
              <a:rPr lang="en-US" dirty="0"/>
              <a:t>If there are more Distinct values, it means that some appear more than once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B9BA1-6678-4CA0-412C-191DC125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Profile - sniff test for your data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5E1E-0829-5993-E3F5-147AE274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www.sumproduct.com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BC7A2-9CC1-F915-E9EB-48DCFAB6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2A302-765A-3F45-73A6-20DF460EB21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571409" y="2422650"/>
            <a:ext cx="3100318" cy="3368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C23755-7BC4-1A65-6AAF-7D41A8F012E9}"/>
              </a:ext>
            </a:extLst>
          </p:cNvPr>
          <p:cNvSpPr/>
          <p:nvPr/>
        </p:nvSpPr>
        <p:spPr>
          <a:xfrm>
            <a:off x="8610600" y="4665575"/>
            <a:ext cx="2743200" cy="631596"/>
          </a:xfrm>
          <a:prstGeom prst="roundRect">
            <a:avLst>
              <a:gd name="adj" fmla="val 2486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7F1D-BF7D-A9A9-CCB5-905BA87D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37" y="1322043"/>
            <a:ext cx="2735489" cy="2201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771B2-C9CF-B9C9-C92E-5C114843673D}"/>
              </a:ext>
            </a:extLst>
          </p:cNvPr>
          <p:cNvSpPr/>
          <p:nvPr/>
        </p:nvSpPr>
        <p:spPr>
          <a:xfrm>
            <a:off x="6095999" y="1491917"/>
            <a:ext cx="1825593" cy="558264"/>
          </a:xfrm>
          <a:prstGeom prst="roundRect">
            <a:avLst>
              <a:gd name="adj" fmla="val 1279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9197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umProduct">
      <a:dk1>
        <a:srgbClr val="6E766F"/>
      </a:dk1>
      <a:lt1>
        <a:sysClr val="window" lastClr="FFFFFF"/>
      </a:lt1>
      <a:dk2>
        <a:srgbClr val="6E766F"/>
      </a:dk2>
      <a:lt2>
        <a:srgbClr val="FFFFFF"/>
      </a:lt2>
      <a:accent1>
        <a:srgbClr val="007033"/>
      </a:accent1>
      <a:accent2>
        <a:srgbClr val="D3EE1D"/>
      </a:accent2>
      <a:accent3>
        <a:srgbClr val="434879"/>
      </a:accent3>
      <a:accent4>
        <a:srgbClr val="B9BCDA"/>
      </a:accent4>
      <a:accent5>
        <a:srgbClr val="6E766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16c05727-aa75-4e4a-9b5f-8a80a1165891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230e9df3-be65-4c73-a93b-d1236ebd677e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14681</TotalTime>
  <Words>926</Words>
  <Application>Microsoft Office PowerPoint</Application>
  <PresentationFormat>Widescreen</PresentationFormat>
  <Paragraphs>140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Custom</vt:lpstr>
      <vt:lpstr>Clean and Prep: Power Query   </vt:lpstr>
      <vt:lpstr>About me</vt:lpstr>
      <vt:lpstr>Learning Objectives</vt:lpstr>
      <vt:lpstr>Power Query overview</vt:lpstr>
      <vt:lpstr>Power Query editor</vt:lpstr>
      <vt:lpstr>Let’s go to the movies!</vt:lpstr>
      <vt:lpstr>From Web – data preview</vt:lpstr>
      <vt:lpstr>Column Quality - Find and fix errors</vt:lpstr>
      <vt:lpstr>Column Profile - sniff test for your data</vt:lpstr>
      <vt:lpstr>Common error – column wasn’t found </vt:lpstr>
      <vt:lpstr>Combine many files together!</vt:lpstr>
      <vt:lpstr>Where’s the data hiding?</vt:lpstr>
      <vt:lpstr>Tips for getting data From Folder</vt:lpstr>
      <vt:lpstr>“Unsummarizing” with Unpivot</vt:lpstr>
      <vt:lpstr>Learning right in Excel!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Steve Kraynak</dc:creator>
  <cp:lastModifiedBy>George Mount</cp:lastModifiedBy>
  <cp:revision>56</cp:revision>
  <dcterms:created xsi:type="dcterms:W3CDTF">2023-12-19T04:54:41Z</dcterms:created>
  <dcterms:modified xsi:type="dcterms:W3CDTF">2025-03-14T13:13:42Z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